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77" r:id="rId5"/>
    <p:sldId id="276" r:id="rId7"/>
    <p:sldId id="261" r:id="rId8"/>
    <p:sldId id="264" r:id="rId9"/>
    <p:sldId id="265" r:id="rId10"/>
    <p:sldId id="266" r:id="rId11"/>
    <p:sldId id="267" r:id="rId12"/>
    <p:sldId id="268" r:id="rId13"/>
    <p:sldId id="278" r:id="rId14"/>
    <p:sldId id="263" r:id="rId15"/>
    <p:sldId id="269" r:id="rId16"/>
    <p:sldId id="270" r:id="rId17"/>
    <p:sldId id="279" r:id="rId18"/>
    <p:sldId id="280" r:id="rId19"/>
    <p:sldId id="281" r:id="rId20"/>
    <p:sldId id="283" r:id="rId21"/>
    <p:sldId id="282" r:id="rId22"/>
    <p:sldId id="285" r:id="rId23"/>
    <p:sldId id="262" r:id="rId24"/>
    <p:sldId id="272" r:id="rId25"/>
    <p:sldId id="273" r:id="rId26"/>
    <p:sldId id="274" r:id="rId27"/>
    <p:sldId id="301" r:id="rId28"/>
    <p:sldId id="275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sigmoid = 0 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强化学习？？最后是分别分段学习吗？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The insertion words include words that are in the original query q, but not in the retrieved query q0 , while the deletion words do the opposite.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biLSTM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hx is a vector representation of x, produced by a bidi_x0002_rectional LSTM (the last hidden state)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为什么还不可微。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We use JNT to denote our model with joint integra_x0002_tion, and CAS for our model with cascaded integration， We design a response generator that takes an intact retrieval response as its skeleton input (i.e., to completely skip the skeleton gen_x0002_eration step), denoted by SKP.7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z ∈ RM×H as the topic word embeddings, Λ ∈ RK×H as the topic embeddings，βk = softmax(z · Λk)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where ρV and ρ are non-linear transformation functions, like multi-layer perceptrons, w is a one-hot indicator vector of word w， Λ ∈ RK×H as the topic embeddings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the retrieval-based conversation systems search a corresponding utterance (called a reply) that best matches the query in a pre-constructed conversational repository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When a query q is issued, keywords extracted from q and their tf.idf values are formulated as the retrieval schema and feed into the retrieval system to search the most relevant q∗ in database.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角标  </a:t>
            </a:r>
            <a:r>
              <a:rPr lang="en-US" altLang="zh-CN"/>
              <a:t>j : query </a:t>
            </a:r>
            <a:r>
              <a:rPr lang="zh-CN" altLang="en-US"/>
              <a:t>或者</a:t>
            </a:r>
            <a:r>
              <a:rPr lang="en-US" altLang="zh-CN"/>
              <a:t>r*</a:t>
            </a:r>
            <a:r>
              <a:rPr lang="zh-CN" altLang="en-US"/>
              <a:t>中的第</a:t>
            </a:r>
            <a:r>
              <a:rPr lang="en-US" altLang="zh-CN"/>
              <a:t>j</a:t>
            </a:r>
            <a:r>
              <a:rPr lang="zh-CN" altLang="en-US"/>
              <a:t>个词。 </a:t>
            </a:r>
            <a:r>
              <a:rPr lang="en-US" altLang="zh-CN"/>
              <a:t>i</a:t>
            </a:r>
            <a:r>
              <a:rPr lang="zh-CN" altLang="en-US"/>
              <a:t>：</a:t>
            </a:r>
            <a:r>
              <a:rPr lang="en-US" altLang="zh-CN"/>
              <a:t>decoder </a:t>
            </a:r>
            <a:r>
              <a:rPr lang="zh-CN" altLang="en-US"/>
              <a:t>的第</a:t>
            </a:r>
            <a:r>
              <a:rPr lang="en-US" altLang="zh-CN"/>
              <a:t>i</a:t>
            </a:r>
            <a:r>
              <a:rPr lang="zh-CN" altLang="en-US"/>
              <a:t>个时刻。</a:t>
            </a:r>
            <a:r>
              <a:rPr lang="en-US" altLang="zh-CN"/>
              <a:t>m</a:t>
            </a:r>
            <a:r>
              <a:rPr lang="zh-CN" altLang="en-US"/>
              <a:t>，检索到的第</a:t>
            </a:r>
            <a:r>
              <a:rPr lang="en-US" altLang="zh-CN"/>
              <a:t>m</a:t>
            </a:r>
            <a:r>
              <a:rPr lang="zh-CN" altLang="en-US"/>
              <a:t>句话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multi-seq2seq</a:t>
            </a:r>
            <a:r>
              <a:rPr lang="en-US" altLang="zh-CN"/>
              <a:t>- </a:t>
            </a:r>
            <a:r>
              <a:rPr lang="zh-CN" altLang="en-US"/>
              <a:t> Generation component, which only applies two-level attention strategies.</a:t>
            </a:r>
            <a:endParaRPr lang="zh-CN" altLang="en-US"/>
          </a:p>
          <a:p>
            <a:r>
              <a:rPr lang="zh-CN" altLang="en-US"/>
              <a:t>• multi-seq2seq . Generation component, which ap_x0002_plies two-level attention and copy strategy.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oleObject" Target="../embeddings/oleObject2.bin"/><Relationship Id="rId1" Type="http://schemas.openxmlformats.org/officeDocument/2006/relationships/hyperlink" Target="/Users/tina/Downloads/(&#35770;&#25991;+&#23433;&#35013;&#21253;)/retrieval/Skeleton-to-Response%20%20Dialogue%20Generation%20Guided%20by%20Retrieval%20Memory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oleObject" Target="../embeddings/oleObject3.bin"/><Relationship Id="rId1" Type="http://schemas.openxmlformats.org/officeDocument/2006/relationships/hyperlink" Target="/Users/tina/Downloads/(&#35770;&#25991;+&#23433;&#35013;&#21253;)/retrieval/Exemplar%20Guided%20Neural%20Dialogue%20Generation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hyperlink" Target="../../../(&#35770;&#25991;+&#23433;&#35013;&#21253;)/retrieval/An%20Ensemble%20of%20Retrieval-Based%20and%20Generation-Based%20Human-Computer%20Conversation%20Systems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 sz="4400"/>
              <a:t>Retrieval based dialogue generation</a:t>
            </a:r>
            <a:endParaRPr lang="en-US" altLang="zh-CN" sz="4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4720" y="930910"/>
            <a:ext cx="10515600" cy="1325563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An Ensemble of Retrieval-Based and Generation-Based Human-Computer Conversation Systems </a:t>
            </a:r>
            <a:r>
              <a:rPr lang="en-US" altLang="zh-CN" sz="3200">
                <a:sym typeface="+mn-ea"/>
              </a:rPr>
              <a:t>IJCAI2018</a:t>
            </a:r>
            <a:br>
              <a:rPr lang="en-US" altLang="zh-CN" sz="3200">
                <a:sym typeface="+mn-ea"/>
              </a:rPr>
            </a:br>
            <a:endParaRPr lang="en-US" altLang="zh-CN" sz="3200">
              <a:sym typeface="+mn-ea"/>
            </a:endParaRPr>
          </a:p>
        </p:txBody>
      </p:sp>
      <p:pic>
        <p:nvPicPr>
          <p:cNvPr id="5" name="图片 4" descr="截屏2020-11-15 下午10.3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2681605"/>
            <a:ext cx="11587480" cy="2930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015" y="2075815"/>
            <a:ext cx="662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数据集： Sina Weibo and Baidu Tieba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1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Skeleton-to-response: Dialogue generation guided by retrieval memory </a:t>
            </a:r>
            <a:r>
              <a:rPr lang="en-US" altLang="zh-CN">
                <a:sym typeface="+mn-ea"/>
              </a:rPr>
              <a:t>NAACL2019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2390"/>
            <a:ext cx="10515600" cy="2073275"/>
          </a:xfrm>
        </p:spPr>
        <p:txBody>
          <a:bodyPr>
            <a:noAutofit/>
          </a:bodyPr>
          <a:p>
            <a:r>
              <a:rPr lang="zh-CN" altLang="en-US"/>
              <a:t>Deng Cai 、Yan Wang、Victoria Bi、Zhaopeng Tu、Xiaojiang Liu、Wai Lam、Shuming Shi</a:t>
            </a:r>
            <a:endParaRPr lang="zh-CN" altLang="en-US"/>
          </a:p>
          <a:p>
            <a:r>
              <a:rPr lang="zh-CN" altLang="en-US"/>
              <a:t>机构：香港中文、Tencent AI Lab、</a:t>
            </a:r>
            <a:endParaRPr lang="zh-CN" altLang="en-US"/>
          </a:p>
        </p:txBody>
      </p:sp>
      <p:graphicFrame>
        <p:nvGraphicFramePr>
          <p:cNvPr id="4" name="对象 3">
            <a:hlinkClick r:id="rId1" action="ppaction://hlinkfile"/>
          </p:cNvPr>
          <p:cNvGraphicFramePr>
            <a:graphicFrameLocks noChangeAspect="1"/>
          </p:cNvGraphicFramePr>
          <p:nvPr/>
        </p:nvGraphicFramePr>
        <p:xfrm>
          <a:off x="3799205" y="3415665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2" imgW="1524000" imgH="1524000" progId="Package">
                  <p:embed/>
                </p:oleObj>
              </mc:Choice>
              <mc:Fallback>
                <p:oleObj name="" showAsIcon="1" r:id="rId2" imgW="1524000" imgH="15240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99205" y="3415665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735"/>
            <a:ext cx="10515600" cy="1325563"/>
          </a:xfrm>
        </p:spPr>
        <p:txBody>
          <a:bodyPr>
            <a:noAutofit/>
          </a:bodyPr>
          <a:p>
            <a:r>
              <a:rPr lang="zh-CN" altLang="en-US" sz="2400">
                <a:sym typeface="+mn-ea"/>
              </a:rPr>
              <a:t>Skeleton-to-response: Dialogue generation guided by retrieval memory </a:t>
            </a:r>
            <a:r>
              <a:rPr lang="en-US" altLang="zh-CN" sz="2400">
                <a:sym typeface="+mn-ea"/>
              </a:rPr>
              <a:t>NAACL2019</a:t>
            </a:r>
            <a:br>
              <a:rPr lang="en-US" altLang="zh-CN" sz="2400"/>
            </a:b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005" y="1082040"/>
            <a:ext cx="10916920" cy="592709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zh-CN" altLang="en-US" sz="2400"/>
              <a:t>动机：</a:t>
            </a:r>
            <a:endParaRPr lang="zh-CN" altLang="en-US" sz="2400"/>
          </a:p>
          <a:p>
            <a:pPr lvl="1">
              <a:lnSpc>
                <a:spcPct val="100000"/>
              </a:lnSpc>
            </a:pPr>
            <a:r>
              <a:rPr lang="en-US" altLang="zh-CN" sz="2000"/>
              <a:t>1</a:t>
            </a:r>
            <a:r>
              <a:rPr lang="zh-CN" altLang="en-US" sz="2000"/>
              <a:t>、类似上文</a:t>
            </a:r>
            <a:endParaRPr lang="zh-CN" altLang="en-US" sz="2000"/>
          </a:p>
          <a:p>
            <a:pPr lvl="1">
              <a:lnSpc>
                <a:spcPct val="100000"/>
              </a:lnSpc>
            </a:pPr>
            <a:r>
              <a:rPr lang="en-US" altLang="zh-CN" sz="2000"/>
              <a:t>2</a:t>
            </a:r>
            <a:r>
              <a:rPr lang="zh-CN" altLang="en-US" sz="2000"/>
              <a:t>、出现问题：</a:t>
            </a:r>
            <a:endParaRPr lang="zh-CN" altLang="en-US" sz="2000"/>
          </a:p>
          <a:p>
            <a:pPr lvl="2">
              <a:lnSpc>
                <a:spcPct val="100000"/>
              </a:lnSpc>
            </a:pPr>
            <a:r>
              <a:rPr lang="zh-CN" altLang="en-US"/>
              <a:t> 原因：both useful and useless information is mixed in the dense vector space, which is uninterpretable and uncontrollable.</a:t>
            </a:r>
            <a:endParaRPr lang="zh-CN" altLang="en-US"/>
          </a:p>
          <a:p>
            <a:pPr lvl="2">
              <a:lnSpc>
                <a:spcPct val="100000"/>
              </a:lnSpc>
            </a:pPr>
            <a:r>
              <a:rPr lang="zh-CN" altLang="en-US"/>
              <a:t>现象</a:t>
            </a:r>
            <a:r>
              <a:rPr lang="en-US" altLang="zh-CN"/>
              <a:t>1</a:t>
            </a:r>
            <a:r>
              <a:rPr lang="zh-CN" altLang="en-US"/>
              <a:t>：IR-guided models are inclined to degenerate into a copy mechanism, in which the generative models simply repeat the retrieved response without necessary modifications.</a:t>
            </a:r>
            <a:endParaRPr lang="zh-CN" altLang="en-US"/>
          </a:p>
          <a:p>
            <a:pPr lvl="2">
              <a:lnSpc>
                <a:spcPct val="100000"/>
              </a:lnSpc>
            </a:pPr>
            <a:r>
              <a:rPr lang="zh-CN" altLang="en-US"/>
              <a:t>现象</a:t>
            </a:r>
            <a:r>
              <a:rPr lang="en-US" altLang="zh-CN"/>
              <a:t>2</a:t>
            </a:r>
            <a:r>
              <a:rPr lang="zh-CN" altLang="en-US"/>
              <a:t>：Sharp performance drop is caused when the retrieved response is irrelevant to the input query.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en-US" altLang="zh-CN" sz="2000"/>
              <a:t>3</a:t>
            </a:r>
            <a:r>
              <a:rPr lang="zh-CN" altLang="en-US" sz="2000"/>
              <a:t>、解决思路：</a:t>
            </a:r>
            <a:endParaRPr lang="zh-CN" altLang="en-US" sz="2000"/>
          </a:p>
          <a:p>
            <a:pPr lvl="2">
              <a:lnSpc>
                <a:spcPct val="100000"/>
              </a:lnSpc>
            </a:pPr>
            <a:r>
              <a:rPr lang="en-US" altLang="zh-CN"/>
              <a:t>1</a:t>
            </a:r>
            <a:r>
              <a:rPr lang="zh-CN" altLang="en-US"/>
              <a:t>、The guidance from IR results should only specify a response aspect or pattern, but leave the query-specific details to be elaborated by the generative model itself;</a:t>
            </a:r>
            <a:endParaRPr lang="zh-CN" altLang="en-US"/>
          </a:p>
          <a:p>
            <a:pPr lvl="2">
              <a:lnSpc>
                <a:spcPct val="100000"/>
              </a:lnSpc>
            </a:pPr>
            <a:r>
              <a:rPr lang="en-US" altLang="zh-CN"/>
              <a:t>2</a:t>
            </a:r>
            <a:r>
              <a:rPr lang="zh-CN" altLang="en-US"/>
              <a:t>、The retrieval results typically contain excessive information, such as inappropriate words or entities. It is necessary to filter out irrelevant words and derive a useful skeleton before use.</a:t>
            </a:r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7419340" y="2618740"/>
            <a:ext cx="208280" cy="312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955"/>
            <a:ext cx="10515600" cy="1014095"/>
          </a:xfrm>
        </p:spPr>
        <p:txBody>
          <a:bodyPr/>
          <a:p>
            <a:r>
              <a:rPr lang="zh-CN" altLang="en-US" sz="2400">
                <a:sym typeface="+mn-ea"/>
              </a:rPr>
              <a:t>Skeleton-to-response: Dialogue generation guided by retrieval memory  </a:t>
            </a:r>
            <a:r>
              <a:rPr lang="en-US" altLang="zh-CN" sz="2400">
                <a:sym typeface="+mn-ea"/>
              </a:rPr>
              <a:t>NAACL2019</a:t>
            </a:r>
            <a:endParaRPr lang="en-US" altLang="zh-CN" sz="24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96645"/>
            <a:ext cx="10515600" cy="4351338"/>
          </a:xfrm>
        </p:spPr>
        <p:txBody>
          <a:bodyPr/>
          <a:p>
            <a:r>
              <a:rPr lang="zh-CN" altLang="en-US"/>
              <a:t>模型设计：</a:t>
            </a:r>
            <a:endParaRPr lang="zh-CN" altLang="en-US"/>
          </a:p>
          <a:p>
            <a:pPr lvl="1"/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65455" y="1621155"/>
          <a:ext cx="4822825" cy="252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30"/>
                <a:gridCol w="3554095"/>
              </a:tblGrid>
              <a:tr h="4260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skeleton generator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extracts a response skeleton by detecting and removing unwanted words in a retrieved response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response generator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adding query-specific details to the generated skeleton for query-to-response generation.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 descr="截屏2020-11-16 上午12.55.2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7450" y="483235"/>
            <a:ext cx="6562090" cy="626110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93345" y="4419600"/>
          <a:ext cx="5195570" cy="193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35"/>
                <a:gridCol w="3937635"/>
              </a:tblGrid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技术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解决不可微</a:t>
                      </a: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policy gradient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rewarding the output of the skeleton generator based on the feedback from a pre-trained critic.</a:t>
                      </a: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multi-task learning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solve both the skeleton generation and the response generation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6790" y="-6350"/>
            <a:ext cx="10515600" cy="1325563"/>
          </a:xfrm>
        </p:spPr>
        <p:txBody>
          <a:bodyPr/>
          <a:p>
            <a:r>
              <a:rPr lang="zh-CN" altLang="en-US" sz="2400">
                <a:sym typeface="+mn-ea"/>
              </a:rPr>
              <a:t>Skeleton-to-response: Dialogue generation guided by retrieval memory  </a:t>
            </a:r>
            <a:r>
              <a:rPr lang="en-US" altLang="zh-CN" sz="2400">
                <a:sym typeface="+mn-ea"/>
              </a:rPr>
              <a:t>NAACL2019</a:t>
            </a:r>
            <a:endParaRPr lang="en-US" altLang="zh-CN" sz="2400">
              <a:sym typeface="+mn-ea"/>
            </a:endParaRPr>
          </a:p>
        </p:txBody>
      </p:sp>
      <p:pic>
        <p:nvPicPr>
          <p:cNvPr id="6" name="内容占位符 5" descr="截屏2020-11-16 上午12.49.49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7495" y="1205230"/>
            <a:ext cx="8155940" cy="5469255"/>
          </a:xfrm>
          <a:prstGeom prst="rect">
            <a:avLst/>
          </a:prstGeom>
        </p:spPr>
      </p:pic>
      <p:cxnSp>
        <p:nvCxnSpPr>
          <p:cNvPr id="4" name="曲线连接符 3"/>
          <p:cNvCxnSpPr/>
          <p:nvPr/>
        </p:nvCxnSpPr>
        <p:spPr>
          <a:xfrm flipV="1">
            <a:off x="3996690" y="1297940"/>
            <a:ext cx="4354830" cy="1111250"/>
          </a:xfrm>
          <a:prstGeom prst="curvedConnector3">
            <a:avLst>
              <a:gd name="adj1" fmla="val -8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截屏2020-11-16 下午6.27.3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885" y="1320165"/>
            <a:ext cx="4213860" cy="846455"/>
          </a:xfrm>
          <a:prstGeom prst="rect">
            <a:avLst/>
          </a:prstGeom>
        </p:spPr>
      </p:pic>
      <p:pic>
        <p:nvPicPr>
          <p:cNvPr id="8" name="图片 7" descr="截屏2020-11-16 下午6.28.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390" y="2029460"/>
            <a:ext cx="4618355" cy="1339215"/>
          </a:xfrm>
          <a:prstGeom prst="rect">
            <a:avLst/>
          </a:prstGeom>
        </p:spPr>
      </p:pic>
      <p:pic>
        <p:nvPicPr>
          <p:cNvPr id="9" name="图片 8" descr="截屏2020-11-16 下午6.30.5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2680" y="3641725"/>
            <a:ext cx="4804410" cy="669290"/>
          </a:xfrm>
          <a:prstGeom prst="rect">
            <a:avLst/>
          </a:prstGeom>
        </p:spPr>
      </p:pic>
      <p:pic>
        <p:nvPicPr>
          <p:cNvPr id="10" name="图片 9" descr="截屏2020-11-16 下午6.33.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0295" y="4311015"/>
            <a:ext cx="4867910" cy="906780"/>
          </a:xfrm>
          <a:prstGeom prst="rect">
            <a:avLst/>
          </a:prstGeom>
        </p:spPr>
      </p:pic>
      <p:pic>
        <p:nvPicPr>
          <p:cNvPr id="11" name="图片 10" descr="截屏2020-11-16 下午6.33.4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6945" y="5046345"/>
            <a:ext cx="5135880" cy="1149350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9" idx="1"/>
          </p:cNvCxnSpPr>
          <p:nvPr/>
        </p:nvCxnSpPr>
        <p:spPr>
          <a:xfrm>
            <a:off x="6648450" y="3922395"/>
            <a:ext cx="824230" cy="53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275" y="-59690"/>
            <a:ext cx="10515600" cy="657860"/>
          </a:xfrm>
        </p:spPr>
        <p:txBody>
          <a:bodyPr>
            <a:normAutofit fontScale="90000"/>
          </a:bodyPr>
          <a:p>
            <a:r>
              <a:rPr lang="en-US" altLang="zh-CN"/>
              <a:t>skeleton generator</a:t>
            </a:r>
            <a:endParaRPr lang="en-US" altLang="zh-CN"/>
          </a:p>
        </p:txBody>
      </p:sp>
      <p:pic>
        <p:nvPicPr>
          <p:cNvPr id="6" name="内容占位符 5" descr="截屏2020-11-16 上午12.49.49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41937"/>
          <a:stretch>
            <a:fillRect/>
          </a:stretch>
        </p:blipFill>
        <p:spPr>
          <a:xfrm>
            <a:off x="-468630" y="385445"/>
            <a:ext cx="10463530" cy="3689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8415" y="3609975"/>
            <a:ext cx="52698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2800"/>
          </a:p>
        </p:txBody>
      </p:sp>
      <p:cxnSp>
        <p:nvCxnSpPr>
          <p:cNvPr id="5" name="曲线连接符 4"/>
          <p:cNvCxnSpPr/>
          <p:nvPr/>
        </p:nvCxnSpPr>
        <p:spPr>
          <a:xfrm rot="10800000" flipV="1">
            <a:off x="2656205" y="2527935"/>
            <a:ext cx="2385060" cy="1762125"/>
          </a:xfrm>
          <a:prstGeom prst="curvedConnector3">
            <a:avLst>
              <a:gd name="adj1" fmla="val 17225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882140" y="3960495"/>
            <a:ext cx="5336540" cy="2592705"/>
            <a:chOff x="519" y="6983"/>
            <a:chExt cx="7273" cy="3225"/>
          </a:xfrm>
        </p:grpSpPr>
        <p:pic>
          <p:nvPicPr>
            <p:cNvPr id="9" name="图片 8" descr="截屏2020-11-16 下午6.27.3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6" y="6983"/>
              <a:ext cx="6636" cy="1333"/>
            </a:xfrm>
            <a:prstGeom prst="rect">
              <a:avLst/>
            </a:prstGeom>
          </p:spPr>
        </p:pic>
        <p:pic>
          <p:nvPicPr>
            <p:cNvPr id="10" name="图片 9" descr="截屏2020-11-16 下午6.28.3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9" y="8100"/>
              <a:ext cx="7273" cy="2109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93040" y="4229735"/>
            <a:ext cx="28555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事先准备好：</a:t>
            </a:r>
            <a:endParaRPr lang="zh-CN" altLang="en-US" sz="2400"/>
          </a:p>
          <a:p>
            <a:r>
              <a:rPr lang="zh-CN" altLang="en-US" sz="2400"/>
              <a:t> insertion words I  deletion words D</a:t>
            </a:r>
            <a:endParaRPr lang="zh-CN" altLang="en-US" sz="2400"/>
          </a:p>
          <a:p>
            <a:r>
              <a:rPr lang="zh-CN" altLang="en-US" sz="2400"/>
              <a:t>w1∈I</a:t>
            </a:r>
            <a:endParaRPr lang="zh-CN" altLang="en-US" sz="2400"/>
          </a:p>
          <a:p>
            <a:r>
              <a:rPr lang="zh-CN" altLang="en-US" sz="2400"/>
              <a:t>w2∈D</a:t>
            </a:r>
            <a:endParaRPr lang="zh-CN" altLang="en-US" sz="2400"/>
          </a:p>
        </p:txBody>
      </p:sp>
      <p:cxnSp>
        <p:nvCxnSpPr>
          <p:cNvPr id="13" name="曲线连接符 12"/>
          <p:cNvCxnSpPr/>
          <p:nvPr/>
        </p:nvCxnSpPr>
        <p:spPr>
          <a:xfrm>
            <a:off x="8536940" y="3573780"/>
            <a:ext cx="1821815" cy="610870"/>
          </a:xfrm>
          <a:prstGeom prst="curvedConnector3">
            <a:avLst>
              <a:gd name="adj1" fmla="val 12269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截屏2020-11-16 下午6.33.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000" y="4075430"/>
            <a:ext cx="4658995" cy="868045"/>
          </a:xfrm>
          <a:prstGeom prst="rect">
            <a:avLst/>
          </a:prstGeom>
        </p:spPr>
      </p:pic>
      <p:pic>
        <p:nvPicPr>
          <p:cNvPr id="15" name="图片 14" descr="截屏2020-11-16 下午6.33.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000" y="4679315"/>
            <a:ext cx="4640580" cy="1038860"/>
          </a:xfrm>
          <a:prstGeom prst="rect">
            <a:avLst/>
          </a:prstGeom>
        </p:spPr>
      </p:pic>
      <p:pic>
        <p:nvPicPr>
          <p:cNvPr id="16" name="图片 15" descr="截屏2020-11-16 下午6.30.5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4930" y="5601970"/>
            <a:ext cx="5783580" cy="805815"/>
          </a:xfrm>
          <a:prstGeom prst="rect">
            <a:avLst/>
          </a:prstGeom>
        </p:spPr>
      </p:pic>
      <p:cxnSp>
        <p:nvCxnSpPr>
          <p:cNvPr id="17" name="曲线连接符 16"/>
          <p:cNvCxnSpPr>
            <a:endCxn id="16" idx="1"/>
          </p:cNvCxnSpPr>
          <p:nvPr/>
        </p:nvCxnSpPr>
        <p:spPr>
          <a:xfrm rot="5400000">
            <a:off x="5887085" y="4669790"/>
            <a:ext cx="1873250" cy="797560"/>
          </a:xfrm>
          <a:prstGeom prst="curvedConnector4">
            <a:avLst>
              <a:gd name="adj1" fmla="val 39254"/>
              <a:gd name="adj2" fmla="val 12985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6" idx="1"/>
          </p:cNvCxnSpPr>
          <p:nvPr/>
        </p:nvCxnSpPr>
        <p:spPr>
          <a:xfrm rot="10800000" flipH="1" flipV="1">
            <a:off x="6424295" y="6004560"/>
            <a:ext cx="1381125" cy="694055"/>
          </a:xfrm>
          <a:prstGeom prst="curvedConnector3">
            <a:avLst>
              <a:gd name="adj1" fmla="val 696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截屏2020-11-16 上午12.49.49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2595"/>
          <a:stretch>
            <a:fillRect/>
          </a:stretch>
        </p:blipFill>
        <p:spPr>
          <a:xfrm>
            <a:off x="-156845" y="957580"/>
            <a:ext cx="9342755" cy="3561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8465" y="-20955"/>
            <a:ext cx="3721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sym typeface="+mn-ea"/>
              </a:rPr>
              <a:t>response generator</a:t>
            </a:r>
            <a:endParaRPr lang="en-US" altLang="zh-CN" sz="3200">
              <a:sym typeface="+mn-ea"/>
            </a:endParaRPr>
          </a:p>
        </p:txBody>
      </p:sp>
      <p:pic>
        <p:nvPicPr>
          <p:cNvPr id="5" name="图片 4" descr="截屏2020-11-16 下午6.55.09"/>
          <p:cNvPicPr>
            <a:picLocks noChangeAspect="1"/>
          </p:cNvPicPr>
          <p:nvPr/>
        </p:nvPicPr>
        <p:blipFill>
          <a:blip r:embed="rId2"/>
          <a:srcRect t="13837"/>
          <a:stretch>
            <a:fillRect/>
          </a:stretch>
        </p:blipFill>
        <p:spPr>
          <a:xfrm>
            <a:off x="28575" y="1414780"/>
            <a:ext cx="3519170" cy="424815"/>
          </a:xfrm>
          <a:prstGeom prst="rect">
            <a:avLst/>
          </a:prstGeom>
        </p:spPr>
      </p:pic>
      <p:pic>
        <p:nvPicPr>
          <p:cNvPr id="7" name="图片 6" descr="截屏2020-11-16 下午6.55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820" y="2048510"/>
            <a:ext cx="1117600" cy="482600"/>
          </a:xfrm>
          <a:prstGeom prst="rect">
            <a:avLst/>
          </a:prstGeom>
        </p:spPr>
      </p:pic>
      <p:pic>
        <p:nvPicPr>
          <p:cNvPr id="8" name="图片 7" descr="截屏2020-11-16 下午6.55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1991360"/>
            <a:ext cx="2628900" cy="596900"/>
          </a:xfrm>
          <a:prstGeom prst="rect">
            <a:avLst/>
          </a:prstGeom>
        </p:spPr>
      </p:pic>
      <p:pic>
        <p:nvPicPr>
          <p:cNvPr id="9" name="图片 8" descr="截屏2020-11-16 下午6.57.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230" y="4389120"/>
            <a:ext cx="5918200" cy="1168400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 flipV="1">
            <a:off x="1998980" y="3554730"/>
            <a:ext cx="1884045" cy="668020"/>
          </a:xfrm>
          <a:prstGeom prst="curvedConnector3">
            <a:avLst>
              <a:gd name="adj1" fmla="val 39551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截屏2020-11-16 下午7.01.4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7170"/>
          <a:stretch>
            <a:fillRect/>
          </a:stretch>
        </p:blipFill>
        <p:spPr>
          <a:xfrm>
            <a:off x="1024890" y="5972175"/>
            <a:ext cx="3811270" cy="838200"/>
          </a:xfrm>
          <a:prstGeom prst="rect">
            <a:avLst/>
          </a:prstGeom>
        </p:spPr>
      </p:pic>
      <p:pic>
        <p:nvPicPr>
          <p:cNvPr id="14" name="图片 13" descr="截屏2020-11-16 下午7.05.45"/>
          <p:cNvPicPr>
            <a:picLocks noChangeAspect="1"/>
          </p:cNvPicPr>
          <p:nvPr/>
        </p:nvPicPr>
        <p:blipFill>
          <a:blip r:embed="rId7"/>
          <a:srcRect t="15319"/>
          <a:stretch>
            <a:fillRect/>
          </a:stretch>
        </p:blipFill>
        <p:spPr>
          <a:xfrm>
            <a:off x="1250315" y="5679440"/>
            <a:ext cx="5549900" cy="505460"/>
          </a:xfrm>
          <a:prstGeom prst="rect">
            <a:avLst/>
          </a:prstGeom>
        </p:spPr>
      </p:pic>
      <p:cxnSp>
        <p:nvCxnSpPr>
          <p:cNvPr id="15" name="曲线连接符 14"/>
          <p:cNvCxnSpPr/>
          <p:nvPr/>
        </p:nvCxnSpPr>
        <p:spPr>
          <a:xfrm rot="10800000" flipV="1">
            <a:off x="4809490" y="2588260"/>
            <a:ext cx="3021330" cy="2230120"/>
          </a:xfrm>
          <a:prstGeom prst="curvedConnector3">
            <a:avLst>
              <a:gd name="adj1" fmla="val -17906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18210" y="5311140"/>
            <a:ext cx="477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Ct</a:t>
            </a:r>
            <a:r>
              <a:rPr lang="zh-CN" altLang="en-US"/>
              <a:t>是</a:t>
            </a:r>
            <a:r>
              <a:rPr lang="en-US" altLang="zh-CN"/>
              <a:t>hk</a:t>
            </a:r>
            <a:r>
              <a:rPr lang="zh-CN" altLang="en-US"/>
              <a:t>的加权求和，权重计算方式如下：</a:t>
            </a:r>
            <a:endParaRPr lang="zh-CN" altLang="en-US"/>
          </a:p>
        </p:txBody>
      </p:sp>
      <p:pic>
        <p:nvPicPr>
          <p:cNvPr id="18" name="图片 17" descr="截屏2020-11-16 下午7.11.4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2160" y="5235575"/>
            <a:ext cx="3238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630" y="-144780"/>
            <a:ext cx="10515600" cy="132588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Skeleton-to-response: Dialogue generation guided by retrieval memory </a:t>
            </a:r>
            <a:r>
              <a:rPr lang="en-US" altLang="zh-CN" sz="3200">
                <a:sym typeface="+mn-ea"/>
              </a:rPr>
              <a:t>NAACL2019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470" y="963930"/>
            <a:ext cx="10515600" cy="388620"/>
          </a:xfrm>
        </p:spPr>
        <p:txBody>
          <a:bodyPr>
            <a:noAutofit/>
          </a:bodyPr>
          <a:p>
            <a:r>
              <a:rPr lang="zh-CN" altLang="en-US" sz="2400"/>
              <a:t>解决不可微的两种方式：</a:t>
            </a:r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en-US" altLang="zh-CN" sz="2400"/>
              <a:t>joint</a:t>
            </a:r>
            <a:endParaRPr lang="en-US" altLang="zh-CN" sz="24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marL="457200" lvl="1" indent="0">
              <a:buNone/>
            </a:pPr>
            <a:endParaRPr lang="en-US" altLang="zh-CN" sz="2000"/>
          </a:p>
          <a:p>
            <a:pPr lvl="1"/>
            <a:endParaRPr lang="en-US" altLang="zh-CN" sz="2000"/>
          </a:p>
        </p:txBody>
      </p:sp>
      <p:pic>
        <p:nvPicPr>
          <p:cNvPr id="6" name="内容占位符 5" descr="截屏2020-11-16 上午12.49.4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9520" y="1432560"/>
            <a:ext cx="7004685" cy="4697095"/>
          </a:xfrm>
          <a:prstGeom prst="rect">
            <a:avLst/>
          </a:prstGeom>
        </p:spPr>
      </p:pic>
      <p:pic>
        <p:nvPicPr>
          <p:cNvPr id="4" name="图片 3" descr="截屏2020-11-16 下午8.08.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" y="3736340"/>
            <a:ext cx="4762500" cy="1524000"/>
          </a:xfrm>
          <a:prstGeom prst="rect">
            <a:avLst/>
          </a:prstGeom>
        </p:spPr>
      </p:pic>
      <p:pic>
        <p:nvPicPr>
          <p:cNvPr id="5" name="图片 4" descr="截屏2020-11-16 下午8.08.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470" y="4923155"/>
            <a:ext cx="4648200" cy="1206500"/>
          </a:xfrm>
          <a:prstGeom prst="rect">
            <a:avLst/>
          </a:prstGeom>
        </p:spPr>
      </p:pic>
      <p:pic>
        <p:nvPicPr>
          <p:cNvPr id="7" name="图片 6" descr="截屏2020-11-16 下午8.08.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" y="5811520"/>
            <a:ext cx="5041900" cy="685800"/>
          </a:xfrm>
          <a:prstGeom prst="rect">
            <a:avLst/>
          </a:prstGeom>
        </p:spPr>
      </p:pic>
      <p:pic>
        <p:nvPicPr>
          <p:cNvPr id="8" name="图片 7" descr="截屏2020-11-17 上午10.25.5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" y="1097280"/>
            <a:ext cx="5106035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Skeleton-to-response: Dialogue generation guided by retrieval memory </a:t>
            </a:r>
            <a:r>
              <a:rPr lang="en-US" altLang="zh-CN">
                <a:sym typeface="+mn-ea"/>
              </a:rPr>
              <a:t>NAACL2019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020" y="1532890"/>
            <a:ext cx="10515600" cy="5991225"/>
          </a:xfrm>
        </p:spPr>
        <p:txBody>
          <a:bodyPr/>
          <a:p>
            <a:r>
              <a:rPr lang="zh-CN" altLang="en-US"/>
              <a:t>解决不可微的两种方式：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RL</a:t>
            </a:r>
            <a:endParaRPr lang="zh-CN" altLang="en-US"/>
          </a:p>
          <a:p>
            <a:pPr lvl="1"/>
            <a:r>
              <a:rPr lang="zh-CN" altLang="en-US" sz="2400"/>
              <a:t>设计一个判别器：</a:t>
            </a:r>
            <a:endParaRPr lang="zh-CN" altLang="en-US" sz="2400"/>
          </a:p>
          <a:p>
            <a:pPr lvl="1"/>
            <a:r>
              <a:rPr lang="zh-CN" altLang="en-US"/>
              <a:t>输入：</a:t>
            </a:r>
            <a:r>
              <a:rPr lang="en-US" altLang="zh-CN"/>
              <a:t>q,</a:t>
            </a:r>
            <a:r>
              <a:rPr lang="zh-CN" altLang="en-US"/>
              <a:t>a human-written response r, a machine-generated response rˆ</a:t>
            </a:r>
            <a:r>
              <a:rPr lang="en-US" altLang="zh-CN"/>
              <a:t>,</a:t>
            </a:r>
            <a:r>
              <a:rPr lang="zh-CN" altLang="en-US"/>
              <a:t> and a random response  r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输出：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8" name="图片 7" descr="截屏2020-11-16 下午8.53.2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7691"/>
          <a:stretch>
            <a:fillRect/>
          </a:stretch>
        </p:blipFill>
        <p:spPr>
          <a:xfrm>
            <a:off x="1663065" y="3496945"/>
            <a:ext cx="7428230" cy="95821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474210" y="2790825"/>
            <a:ext cx="1123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 descr="截屏2020-11-16 下午8.58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4455160"/>
            <a:ext cx="5702300" cy="1231900"/>
          </a:xfrm>
          <a:prstGeom prst="rect">
            <a:avLst/>
          </a:prstGeom>
        </p:spPr>
      </p:pic>
      <p:pic>
        <p:nvPicPr>
          <p:cNvPr id="11" name="图片 10" descr="截屏2020-11-16 下午8.58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" y="5687060"/>
            <a:ext cx="5994400" cy="723900"/>
          </a:xfrm>
          <a:prstGeom prst="rect">
            <a:avLst/>
          </a:prstGeom>
        </p:spPr>
      </p:pic>
      <p:pic>
        <p:nvPicPr>
          <p:cNvPr id="12" name="图片 11" descr="截屏2020-11-16 下午8.58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385" y="5687060"/>
            <a:ext cx="53848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6375"/>
            <a:ext cx="10515600" cy="1325563"/>
          </a:xfrm>
        </p:spPr>
        <p:txBody>
          <a:bodyPr>
            <a:noAutofit/>
          </a:bodyPr>
          <a:p>
            <a:r>
              <a:rPr lang="zh-CN" altLang="en-US" sz="2000">
                <a:sym typeface="+mn-ea"/>
              </a:rPr>
              <a:t>Skeleton-to-response: Dialogue generation guided by retrieval memory </a:t>
            </a:r>
            <a:r>
              <a:rPr lang="en-US" altLang="zh-CN" sz="2000">
                <a:sym typeface="+mn-ea"/>
              </a:rPr>
              <a:t>NAACL2019</a:t>
            </a:r>
            <a:br>
              <a:rPr lang="zh-CN" altLang="en-US" sz="3600">
                <a:sym typeface="+mn-ea"/>
              </a:rPr>
            </a:br>
            <a:endParaRPr lang="zh-CN" altLang="en-US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9488170" cy="630555"/>
          </a:xfrm>
        </p:spPr>
        <p:txBody>
          <a:bodyPr/>
          <a:p>
            <a:r>
              <a:rPr lang="zh-CN" altLang="en-US"/>
              <a:t>数据集： Douban</a:t>
            </a:r>
            <a:endParaRPr lang="zh-CN" altLang="en-US"/>
          </a:p>
        </p:txBody>
      </p:sp>
      <p:pic>
        <p:nvPicPr>
          <p:cNvPr id="4" name="图片 3" descr="截屏2020-11-16 下午8.57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884045"/>
            <a:ext cx="6757670" cy="4665980"/>
          </a:xfrm>
          <a:prstGeom prst="rect">
            <a:avLst/>
          </a:prstGeom>
        </p:spPr>
      </p:pic>
      <p:pic>
        <p:nvPicPr>
          <p:cNvPr id="5" name="图片 4" descr="截屏2020-11-16 下午8.57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2440305"/>
            <a:ext cx="6312535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540" y="361950"/>
            <a:ext cx="4798695" cy="346710"/>
          </a:xfrm>
        </p:spPr>
        <p:txBody>
          <a:bodyPr>
            <a:normAutofit fontScale="90000"/>
          </a:bodyPr>
          <a:p>
            <a:r>
              <a:rPr lang="zh-CN" altLang="en-US" sz="2000">
                <a:sym typeface="+mn-ea"/>
              </a:rPr>
              <a:t>Hybrid Retrieval-Generation </a:t>
            </a:r>
            <a:r>
              <a:rPr lang="en-US" altLang="zh-CN" sz="2000">
                <a:sym typeface="+mn-ea"/>
              </a:rPr>
              <a:t>paper</a:t>
            </a:r>
            <a:r>
              <a:rPr lang="zh-CN" altLang="en-US" sz="2000">
                <a:sym typeface="+mn-ea"/>
              </a:rPr>
              <a:t>：</a:t>
            </a:r>
            <a:endParaRPr lang="en-US" altLang="zh-CN" sz="2000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12656" y="0"/>
            <a:ext cx="166687" cy="685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810252" y="1016990"/>
            <a:ext cx="571496" cy="571496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2018</a:t>
            </a:r>
            <a:endParaRPr sz="1600" b="1" dirty="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 flipV="1">
            <a:off x="5506720" y="1233170"/>
            <a:ext cx="163195" cy="139700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>
              <a:latin typeface="微软雅黑" charset="-122"/>
              <a:ea typeface="微软雅黑" charset="-122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5810252" y="2736472"/>
            <a:ext cx="571496" cy="571496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2019</a:t>
            </a:r>
            <a:endParaRPr sz="1600" b="1" dirty="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0" name="等腰三角形 39"/>
          <p:cNvSpPr/>
          <p:nvPr>
            <p:custDataLst>
              <p:tags r:id="rId5"/>
            </p:custDataLst>
          </p:nvPr>
        </p:nvSpPr>
        <p:spPr>
          <a:xfrm rot="16200000">
            <a:off x="5518150" y="2913380"/>
            <a:ext cx="223520" cy="159385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>
              <a:latin typeface="微软雅黑" charset="-122"/>
              <a:ea typeface="微软雅黑" charset="-122"/>
            </a:endParaRPr>
          </a:p>
        </p:txBody>
      </p:sp>
      <p:sp>
        <p:nvSpPr>
          <p:cNvPr id="53" name="椭圆 52"/>
          <p:cNvSpPr/>
          <p:nvPr>
            <p:custDataLst>
              <p:tags r:id="rId6"/>
            </p:custDataLst>
          </p:nvPr>
        </p:nvSpPr>
        <p:spPr>
          <a:xfrm>
            <a:off x="5810252" y="4455954"/>
            <a:ext cx="571496" cy="571496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2020</a:t>
            </a:r>
            <a:endParaRPr sz="1600" b="1" dirty="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7"/>
            </p:custDataLst>
          </p:nvPr>
        </p:nvSpPr>
        <p:spPr>
          <a:xfrm rot="16200000" flipV="1">
            <a:off x="5493385" y="4626610"/>
            <a:ext cx="280670" cy="229870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19" name="内容占位符 18"/>
          <p:cNvGraphicFramePr/>
          <p:nvPr>
            <p:ph idx="1"/>
            <p:custDataLst>
              <p:tags r:id="rId8"/>
            </p:custDataLst>
          </p:nvPr>
        </p:nvGraphicFramePr>
        <p:xfrm>
          <a:off x="6534785" y="84455"/>
          <a:ext cx="5516245" cy="29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985"/>
                <a:gridCol w="1191260"/>
              </a:tblGrid>
              <a:tr h="304800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2018</a:t>
                      </a:r>
                      <a:endParaRPr lang="en-US" altLang="zh-CN" sz="1400"/>
                    </a:p>
                  </a:txBody>
                  <a:tcPr/>
                </a:tc>
                <a:tc hMerge="1"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Delete, retrieve, generate: a simple approach to sen- timent and style transfer.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NAACL2018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Retrieve and refine: Improved sequence generation models for dialogue.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ARXIV2018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Exemplar encoder- decoder for neural conversation generation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acl2018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 A knowledge-grounded neural conversation model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AAAI2018</a:t>
                      </a:r>
                      <a:endParaRPr lang="en-US" altLang="zh-CN" sz="1400"/>
                    </a:p>
                  </a:txBody>
                  <a:tcPr/>
                </a:tc>
              </a:tr>
              <a:tr h="5816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An ensemble of retrieval- based and generation-based human-computer conversation systems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IJCAI2018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9"/>
            </p:custDataLst>
          </p:nvPr>
        </p:nvGraphicFramePr>
        <p:xfrm>
          <a:off x="99060" y="1103630"/>
          <a:ext cx="5285105" cy="422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140"/>
                <a:gridCol w="1243965"/>
              </a:tblGrid>
              <a:tr h="384810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2019</a:t>
                      </a:r>
                      <a:endParaRPr lang="en-US" altLang="zh-CN" sz="1400"/>
                    </a:p>
                  </a:txBody>
                  <a:tcPr/>
                </a:tc>
                <a:tc hMerge="1"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A Hybrid Retrieval-Generation Neural Conversation Model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CIKM2019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Response generation by context-aware prototype editing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AAAI2019</a:t>
                      </a:r>
                      <a:endParaRPr lang="en-US" altLang="zh-CN" sz="1400"/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EnsembleGAN</a:t>
                      </a:r>
                      <a:r>
                        <a:rPr lang="en-US" altLang="zh-CN" sz="1400">
                          <a:sym typeface="+mn-ea"/>
                        </a:rPr>
                        <a:t>:</a:t>
                      </a:r>
                      <a:r>
                        <a:rPr lang="zh-CN" altLang="en-US" sz="1400">
                          <a:sym typeface="+mn-ea"/>
                        </a:rPr>
                        <a:t> Adversarial learning for retrieval-generation ensemble model on short-text conversation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SIGIR2019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Retrieval-enhanced adversarial training for neural response generation.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ACL2019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Skeleton- to-response: Dialogue generation guided by retrieval memory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NAACL2019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 Retrieval_guided dialogue response generation via a matching</a:t>
                      </a:r>
                      <a:r>
                        <a:rPr lang="en-US" altLang="zh-CN" sz="1400"/>
                        <a:t>_</a:t>
                      </a:r>
                      <a:r>
                        <a:rPr lang="zh-CN" altLang="en-US" sz="1400"/>
                        <a:t>to-generation framework.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EMNLP2019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Retrieval-based Goal-Oriented Dialogue Generation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2019 arvix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10"/>
            </p:custDataLst>
          </p:nvPr>
        </p:nvGraphicFramePr>
        <p:xfrm>
          <a:off x="6424930" y="3070225"/>
          <a:ext cx="5736590" cy="407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305"/>
                <a:gridCol w="1518285"/>
              </a:tblGrid>
              <a:tr h="313055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2020</a:t>
                      </a:r>
                      <a:endParaRPr lang="en-US" altLang="zh-CN" sz="1200"/>
                    </a:p>
                  </a:txBody>
                  <a:tcPr/>
                </a:tc>
                <a:tc hMerge="1">
                  <a:tcPr/>
                </a:tc>
              </a:tr>
              <a:tr h="2635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Exemplar Guided Neural Dialogue Generation.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IJCAI2020</a:t>
                      </a:r>
                      <a:endParaRPr lang="en-US" altLang="zh-CN" sz="1200"/>
                    </a:p>
                  </a:txBody>
                  <a:tcPr/>
                </a:tc>
              </a:tr>
              <a:tr h="1689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Retrieval-Polished Response Generation for Chatbot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IEEE</a:t>
                      </a:r>
                      <a:r>
                        <a:rPr lang="zh-CN" altLang="en-US" sz="1200"/>
                        <a:t>期刊</a:t>
                      </a:r>
                      <a:r>
                        <a:rPr lang="en-US" altLang="zh-CN" sz="1200"/>
                        <a:t>2020</a:t>
                      </a:r>
                      <a:endParaRPr lang="en-US" altLang="zh-CN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An Ensemble of Generation- and Retrieval-Based Image Captioning With Dual Generator Generative Adversarial Network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IEEE</a:t>
                      </a:r>
                      <a:r>
                        <a:rPr lang="zh-CN" altLang="en-US" sz="1200">
                          <a:sym typeface="+mn-ea"/>
                        </a:rPr>
                        <a:t>期刊？</a:t>
                      </a:r>
                      <a:r>
                        <a:rPr lang="en-US" altLang="zh-CN" sz="1200">
                          <a:sym typeface="+mn-ea"/>
                        </a:rPr>
                        <a:t>2020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Prototype-to-Style: Dialogue Generation with Style-Aware Editing on Retrieval Memory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2020 arxiv</a:t>
                      </a:r>
                      <a:endParaRPr lang="en-US" altLang="zh-CN" sz="1200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Hybrid Generative-Retrieval Transformers for Dialogue Domain Adaptation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DSTC8@AAAI 2020</a:t>
                      </a:r>
                      <a:endParaRPr lang="zh-CN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Controlling Dialogue Generation with Semantic Exemplars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2020 arxiv</a:t>
                      </a:r>
                      <a:endParaRPr lang="en-US" altLang="zh-CN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 Hybrid Chinese Conversation model based on retrieval and generation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2021</a:t>
                      </a:r>
                      <a:r>
                        <a:rPr lang="zh-CN" altLang="en-US" sz="1200"/>
                        <a:t>期刊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990"/>
            <a:ext cx="10515600" cy="1325563"/>
          </a:xfrm>
        </p:spPr>
        <p:txBody>
          <a:bodyPr/>
          <a:p>
            <a:r>
              <a:rPr lang="zh-CN" altLang="en-US" sz="3200">
                <a:sym typeface="+mn-ea"/>
              </a:rPr>
              <a:t>Exemplar Guided Neural Dialogue Generation </a:t>
            </a:r>
            <a:r>
              <a:rPr lang="en-US" altLang="zh-CN" sz="3200">
                <a:sym typeface="+mn-ea"/>
              </a:rPr>
              <a:t>IJCAI2020</a:t>
            </a:r>
            <a:endParaRPr lang="en-US" altLang="zh-CN" sz="32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Hengyi Cai， Hongshen Chen , Yonghao Song , Xiaofang Zhao1  and Dawei Yin</a:t>
            </a:r>
            <a:endParaRPr lang="zh-CN" altLang="en-US"/>
          </a:p>
          <a:p>
            <a:r>
              <a:rPr lang="zh-CN" altLang="en-US">
                <a:sym typeface="+mn-ea"/>
              </a:rPr>
              <a:t>单位：计算所、国科大、Data Science Lab, JD，Baidu Inc.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>
            <a:hlinkClick r:id="rId1" action="ppaction://hlinkfile"/>
          </p:cNvPr>
          <p:cNvGraphicFramePr>
            <a:graphicFrameLocks noChangeAspect="1"/>
          </p:cNvGraphicFramePr>
          <p:nvPr/>
        </p:nvGraphicFramePr>
        <p:xfrm>
          <a:off x="3876675" y="334010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2" imgW="1524000" imgH="1524000" progId="Package">
                  <p:embed/>
                </p:oleObj>
              </mc:Choice>
              <mc:Fallback>
                <p:oleObj name="" showAsIcon="1" r:id="rId2" imgW="1524000" imgH="152400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6675" y="3340100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3495"/>
            <a:ext cx="10515600" cy="729615"/>
          </a:xfrm>
        </p:spPr>
        <p:txBody>
          <a:bodyPr/>
          <a:p>
            <a:r>
              <a:rPr lang="zh-CN" altLang="en-US" sz="2800">
                <a:sym typeface="+mn-ea"/>
              </a:rPr>
              <a:t>Exemplar Guided Neural Dialogue Generation </a:t>
            </a:r>
            <a:r>
              <a:rPr lang="en-US" altLang="zh-CN" sz="2800">
                <a:sym typeface="+mn-ea"/>
              </a:rPr>
              <a:t>IJCAI2020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6120"/>
            <a:ext cx="10515600" cy="4351338"/>
          </a:xfrm>
        </p:spPr>
        <p:txBody>
          <a:bodyPr>
            <a:normAutofit lnSpcReduction="20000"/>
          </a:bodyPr>
          <a:p>
            <a:r>
              <a:rPr lang="zh-CN" altLang="en-US"/>
              <a:t>动机</a:t>
            </a:r>
            <a:endParaRPr lang="zh-CN" altLang="en-US"/>
          </a:p>
          <a:p>
            <a:pPr lvl="1"/>
            <a:r>
              <a:rPr lang="zh-CN" altLang="en-US"/>
              <a:t>capturing all information required to generate responses barely by the model parameters is not necessarily adequate.</a:t>
            </a:r>
            <a:endParaRPr lang="zh-CN" altLang="en-US"/>
          </a:p>
          <a:p>
            <a:pPr lvl="1"/>
            <a:r>
              <a:rPr lang="zh-CN" altLang="en-US"/>
              <a:t>related examples from the training data provide exemplary information</a:t>
            </a:r>
            <a:r>
              <a:rPr lang="en-US" altLang="zh-CN"/>
              <a:t>.</a:t>
            </a:r>
            <a:endParaRPr lang="en-US" altLang="zh-CN"/>
          </a:p>
          <a:p>
            <a:pPr lvl="1"/>
            <a:endParaRPr u="sng"/>
          </a:p>
          <a:p>
            <a:pPr lvl="1"/>
            <a:endParaRPr u="sng"/>
          </a:p>
          <a:p>
            <a:pPr lvl="1"/>
            <a:r>
              <a:rPr u="sng"/>
              <a:t>Noisy exemplars </a:t>
            </a:r>
            <a:r>
              <a:t>impair the neural dialogue models understanding the conversation topics and even corrupt the response generation.</a:t>
            </a:r>
          </a:p>
          <a:p>
            <a:pPr lvl="1"/>
            <a:r>
              <a:t> useful exemplars are required to be not only</a:t>
            </a:r>
            <a:r>
              <a:rPr u="sng"/>
              <a:t> literally-similar</a:t>
            </a:r>
            <a:r>
              <a:t>, but also </a:t>
            </a:r>
            <a:r>
              <a:rPr u="sng"/>
              <a:t>topic-related</a:t>
            </a:r>
            <a:r>
              <a:t> with the given context.</a:t>
            </a:r>
          </a:p>
          <a:p>
            <a:pPr lvl="1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2836545" y="1993265"/>
            <a:ext cx="4064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截屏2020-11-16 上午9.01.37"/>
          <p:cNvPicPr>
            <a:picLocks noChangeAspect="1"/>
          </p:cNvPicPr>
          <p:nvPr/>
        </p:nvPicPr>
        <p:blipFill>
          <a:blip r:embed="rId1"/>
          <a:srcRect b="51553"/>
          <a:stretch>
            <a:fillRect/>
          </a:stretch>
        </p:blipFill>
        <p:spPr>
          <a:xfrm>
            <a:off x="1455420" y="3726815"/>
            <a:ext cx="9428480" cy="31896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653415"/>
          </a:xfrm>
        </p:spPr>
        <p:txBody>
          <a:bodyPr/>
          <a:p>
            <a:r>
              <a:rPr lang="zh-CN" altLang="en-US" sz="2800">
                <a:sym typeface="+mn-ea"/>
              </a:rPr>
              <a:t>Exemplar Guided Neural Dialogue Generation  </a:t>
            </a:r>
            <a:r>
              <a:rPr lang="en-US" altLang="zh-CN" sz="2800">
                <a:sym typeface="+mn-ea"/>
              </a:rPr>
              <a:t>IJCAI2020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85495"/>
            <a:ext cx="10515600" cy="4351338"/>
          </a:xfrm>
        </p:spPr>
        <p:txBody>
          <a:bodyPr/>
          <a:p>
            <a:r>
              <a:rPr lang="zh-CN" altLang="en-US"/>
              <a:t>模型设计：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 descr="截屏2020-11-16 上午10.23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185" y="4307205"/>
            <a:ext cx="7303135" cy="340360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90245" y="1294765"/>
          <a:ext cx="1102296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115"/>
                <a:gridCol w="1651635"/>
                <a:gridCol w="78162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模型部分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two-stage exemplar retrieval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first stage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BM25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 small subset of conversations is retrieved from a training set given a dialogue context.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second stage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（MLP）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These candidate exemplars are then finely ranked regarding the topical proximity to choose the best-matched exemplar response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decoding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multi-source sampling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response word can be drawn from the vocab_x0002_ulary embedding space and exemplary collections.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two kinds of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exemplary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The exemplar response is utilized as a soft response template, which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can be viewed as local exemplary signals, whereas the dialogue topics serve as global exemplary semantics.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200">
                <a:sym typeface="+mn-ea"/>
              </a:rPr>
              <a:t>Exemplar Guided Neural Dialogue Generation  </a:t>
            </a:r>
            <a:r>
              <a:rPr lang="en-US" altLang="zh-CN" sz="3200">
                <a:sym typeface="+mn-ea"/>
              </a:rPr>
              <a:t>IJCAI2020</a:t>
            </a:r>
            <a:r>
              <a:rPr lang="zh-CN" altLang="en-US" sz="3200">
                <a:sym typeface="+mn-ea"/>
              </a:rPr>
              <a:t> 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2050"/>
            <a:ext cx="10515600" cy="5095240"/>
          </a:xfrm>
        </p:spPr>
        <p:txBody>
          <a:bodyPr/>
          <a:p>
            <a:r>
              <a:rPr lang="zh-CN" altLang="en-US" sz="2400"/>
              <a:t>Exemplary Conversation Retriever</a:t>
            </a:r>
            <a:endParaRPr lang="zh-CN" altLang="en-US" sz="2400"/>
          </a:p>
          <a:p>
            <a:pPr lvl="1"/>
            <a:r>
              <a:rPr lang="zh-CN" altLang="en-US" sz="2000"/>
              <a:t>First-round Exemplar Retrieval ：</a:t>
            </a:r>
            <a:r>
              <a:rPr lang="en-US" altLang="zh-CN" sz="2000"/>
              <a:t>BM25</a:t>
            </a:r>
            <a:endParaRPr lang="en-US" altLang="zh-CN" sz="2000"/>
          </a:p>
          <a:p>
            <a:pPr lvl="1"/>
            <a:r>
              <a:rPr lang="zh-CN" altLang="en-US" sz="2000"/>
              <a:t>Latent Topic Inference</a:t>
            </a:r>
            <a:r>
              <a:rPr lang="en-US" altLang="zh-CN" sz="2000"/>
              <a:t>(second round)</a:t>
            </a:r>
            <a:r>
              <a:rPr lang="zh-CN" altLang="en-US" sz="2000"/>
              <a:t>：</a:t>
            </a:r>
            <a:endParaRPr lang="zh-CN" altLang="en-US" sz="2000"/>
          </a:p>
          <a:p>
            <a:pPr lvl="2"/>
            <a:r>
              <a:rPr lang="zh-CN" altLang="en-US" sz="1800"/>
              <a:t>训练网络阶段：</a:t>
            </a:r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endParaRPr lang="zh-CN" altLang="en-US" sz="1800"/>
          </a:p>
          <a:p>
            <a:pPr lvl="2"/>
            <a:r>
              <a:rPr lang="zh-CN" altLang="en-US" sz="1800"/>
              <a:t>排序阶段（Exemplar Response Refining）：</a:t>
            </a:r>
            <a:br>
              <a:rPr lang="zh-CN" altLang="en-US" sz="1800"/>
            </a:br>
            <a:endParaRPr lang="zh-CN" altLang="en-US" sz="1800"/>
          </a:p>
          <a:p>
            <a:pPr marL="914400" lvl="2" indent="0">
              <a:buNone/>
            </a:pPr>
            <a:endParaRPr lang="zh-CN" altLang="en-US" sz="1800"/>
          </a:p>
          <a:p>
            <a:pPr lvl="1"/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929640" y="2952750"/>
            <a:ext cx="213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 = (x,y)  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2138045" y="3053715"/>
            <a:ext cx="929640" cy="167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截屏2020-11-17 上午10.33.05"/>
          <p:cNvPicPr>
            <a:picLocks noChangeAspect="1"/>
          </p:cNvPicPr>
          <p:nvPr/>
        </p:nvPicPr>
        <p:blipFill>
          <a:blip r:embed="rId1"/>
          <a:srcRect l="11258" b="6874"/>
          <a:stretch>
            <a:fillRect/>
          </a:stretch>
        </p:blipFill>
        <p:spPr>
          <a:xfrm>
            <a:off x="7379335" y="2952750"/>
            <a:ext cx="2092325" cy="361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06295" y="24085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Miao et al.</a:t>
            </a:r>
            <a:endParaRPr lang="zh-CN" altLang="en-US"/>
          </a:p>
          <a:p>
            <a:r>
              <a:rPr lang="zh-CN" altLang="en-US"/>
              <a:t>[2017]</a:t>
            </a:r>
            <a:endParaRPr lang="zh-CN" altLang="en-US"/>
          </a:p>
        </p:txBody>
      </p:sp>
      <p:pic>
        <p:nvPicPr>
          <p:cNvPr id="8" name="图片 7" descr="截屏2020-11-17 上午10.32.55"/>
          <p:cNvPicPr>
            <a:picLocks noChangeAspect="1"/>
          </p:cNvPicPr>
          <p:nvPr/>
        </p:nvPicPr>
        <p:blipFill>
          <a:blip r:embed="rId2"/>
          <a:srcRect t="22177" r="1338" b="11855"/>
          <a:stretch>
            <a:fillRect/>
          </a:stretch>
        </p:blipFill>
        <p:spPr>
          <a:xfrm>
            <a:off x="3237865" y="3053715"/>
            <a:ext cx="2579370" cy="31432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984875" y="3105150"/>
            <a:ext cx="1394460" cy="11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17235" y="242824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reparameterization trick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9732010" y="3093085"/>
            <a:ext cx="883285" cy="128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83215" y="2814320"/>
            <a:ext cx="1831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topic distribution θ</a:t>
            </a:r>
            <a:endParaRPr lang="zh-CN" altLang="en-US"/>
          </a:p>
        </p:txBody>
      </p:sp>
      <p:pic>
        <p:nvPicPr>
          <p:cNvPr id="14" name="图片 13" descr="截屏2020-11-17 上午10.37.16"/>
          <p:cNvPicPr>
            <a:picLocks noChangeAspect="1"/>
          </p:cNvPicPr>
          <p:nvPr/>
        </p:nvPicPr>
        <p:blipFill>
          <a:blip r:embed="rId3"/>
          <a:srcRect t="16222"/>
          <a:stretch>
            <a:fillRect/>
          </a:stretch>
        </p:blipFill>
        <p:spPr>
          <a:xfrm>
            <a:off x="8569960" y="2468245"/>
            <a:ext cx="2963545" cy="346075"/>
          </a:xfrm>
          <a:prstGeom prst="rect">
            <a:avLst/>
          </a:prstGeom>
        </p:spPr>
      </p:pic>
      <p:pic>
        <p:nvPicPr>
          <p:cNvPr id="15" name="图片 14" descr="截屏2020-11-17 上午10.39.0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7865" y="3321050"/>
            <a:ext cx="5899150" cy="1308735"/>
          </a:xfrm>
          <a:prstGeom prst="rect">
            <a:avLst/>
          </a:prstGeom>
        </p:spPr>
      </p:pic>
      <p:sp>
        <p:nvSpPr>
          <p:cNvPr id="17" name="直角上箭头 16"/>
          <p:cNvSpPr/>
          <p:nvPr/>
        </p:nvSpPr>
        <p:spPr>
          <a:xfrm rot="16200000" flipH="1">
            <a:off x="9890125" y="2994025"/>
            <a:ext cx="766445" cy="169735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截屏2020-11-17 上午10.43.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1400" y="5560060"/>
            <a:ext cx="4432300" cy="838200"/>
          </a:xfrm>
          <a:prstGeom prst="rect">
            <a:avLst/>
          </a:prstGeom>
        </p:spPr>
      </p:pic>
      <p:pic>
        <p:nvPicPr>
          <p:cNvPr id="19" name="图片 18" descr="截屏2020-11-17 上午10.45.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960" y="5219700"/>
            <a:ext cx="2786380" cy="513715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6482715" y="5733415"/>
            <a:ext cx="1468755" cy="447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截屏2020-11-17 下午12.53.5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1255" y="6180455"/>
            <a:ext cx="5918200" cy="5327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33070"/>
            <a:ext cx="10515600" cy="1325563"/>
          </a:xfrm>
        </p:spPr>
        <p:txBody>
          <a:bodyPr/>
          <a:p>
            <a:r>
              <a:rPr lang="zh-CN" altLang="en-US" sz="2800">
                <a:sym typeface="+mn-ea"/>
              </a:rPr>
              <a:t>Exemplar Guided Neural Dialogue Generation  </a:t>
            </a:r>
            <a:r>
              <a:rPr lang="en-US" altLang="zh-CN" sz="2800">
                <a:sym typeface="+mn-ea"/>
              </a:rPr>
              <a:t>IJCAI2020</a:t>
            </a:r>
            <a:endParaRPr lang="en-US" altLang="zh-CN" sz="2800">
              <a:sym typeface="+mn-ea"/>
            </a:endParaRPr>
          </a:p>
        </p:txBody>
      </p:sp>
      <p:pic>
        <p:nvPicPr>
          <p:cNvPr id="4" name="内容占位符 3" descr="截屏2020-11-16 下午12.44.15"/>
          <p:cNvPicPr>
            <a:picLocks noChangeAspect="1"/>
          </p:cNvPicPr>
          <p:nvPr>
            <p:ph idx="1"/>
          </p:nvPr>
        </p:nvPicPr>
        <p:blipFill>
          <a:blip r:embed="rId1"/>
          <a:srcRect l="4563" t="-99" b="21665"/>
          <a:stretch>
            <a:fillRect/>
          </a:stretch>
        </p:blipFill>
        <p:spPr>
          <a:xfrm>
            <a:off x="5715" y="913130"/>
            <a:ext cx="6467475" cy="5032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5980" y="418465"/>
            <a:ext cx="421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Decoding with Exemplar Response</a:t>
            </a:r>
            <a:r>
              <a:rPr lang="zh-CN"/>
              <a:t>：</a:t>
            </a:r>
            <a:endParaRPr lang="zh-CN"/>
          </a:p>
        </p:txBody>
      </p:sp>
      <p:pic>
        <p:nvPicPr>
          <p:cNvPr id="7" name="图片 6" descr="截屏2020-11-17 上午10.59.3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7720" y="524510"/>
            <a:ext cx="5979795" cy="837565"/>
          </a:xfrm>
          <a:prstGeom prst="rect">
            <a:avLst/>
          </a:prstGeom>
        </p:spPr>
      </p:pic>
      <p:pic>
        <p:nvPicPr>
          <p:cNvPr id="14" name="图片 13" descr="截屏2020-11-17 上午11.00.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3180" y="1170305"/>
            <a:ext cx="5535930" cy="2058035"/>
          </a:xfrm>
          <a:prstGeom prst="rect">
            <a:avLst/>
          </a:prstGeom>
        </p:spPr>
      </p:pic>
      <p:pic>
        <p:nvPicPr>
          <p:cNvPr id="15" name="图片 14" descr="截屏2020-11-17 上午11.04.0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8160" y="3228340"/>
            <a:ext cx="4859020" cy="528320"/>
          </a:xfrm>
          <a:prstGeom prst="rect">
            <a:avLst/>
          </a:prstGeom>
        </p:spPr>
      </p:pic>
      <p:pic>
        <p:nvPicPr>
          <p:cNvPr id="16" name="图片 15" descr="截屏2020-11-17 上午11.04.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820" y="3840480"/>
            <a:ext cx="3695700" cy="863600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8879840" y="3756660"/>
            <a:ext cx="383540" cy="386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截屏2020-11-17 上午11.06.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14" t="15100" r="4820"/>
          <a:stretch>
            <a:fillRect/>
          </a:stretch>
        </p:blipFill>
        <p:spPr>
          <a:xfrm>
            <a:off x="6473190" y="4468495"/>
            <a:ext cx="5662930" cy="104140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 flipV="1">
            <a:off x="6727190" y="4404360"/>
            <a:ext cx="540893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截屏2020-11-17 上午11.08.4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6533"/>
          <a:stretch>
            <a:fillRect/>
          </a:stretch>
        </p:blipFill>
        <p:spPr>
          <a:xfrm>
            <a:off x="6303645" y="5509895"/>
            <a:ext cx="5879465" cy="1099185"/>
          </a:xfrm>
          <a:prstGeom prst="rect">
            <a:avLst/>
          </a:prstGeom>
        </p:spPr>
      </p:pic>
      <p:pic>
        <p:nvPicPr>
          <p:cNvPr id="21" name="图片 20" descr="截屏2020-11-17 上午11.13.33"/>
          <p:cNvPicPr>
            <a:picLocks noChangeAspect="1"/>
          </p:cNvPicPr>
          <p:nvPr/>
        </p:nvPicPr>
        <p:blipFill>
          <a:blip r:embed="rId8"/>
          <a:srcRect t="16250"/>
          <a:stretch>
            <a:fillRect/>
          </a:stretch>
        </p:blipFill>
        <p:spPr>
          <a:xfrm>
            <a:off x="3735070" y="6401435"/>
            <a:ext cx="1130300" cy="34036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715" y="5839460"/>
            <a:ext cx="5371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ps: </a:t>
            </a:r>
            <a:r>
              <a:rPr lang="zh-CN" altLang="en-US"/>
              <a:t>exemplary embeddings </a:t>
            </a:r>
            <a:r>
              <a:rPr lang="en-US" altLang="zh-CN"/>
              <a:t>:</a:t>
            </a:r>
            <a:r>
              <a:rPr lang="zh-CN" altLang="en-US"/>
              <a:t>consist of the exemplar response rt and the topic embedding t</a:t>
            </a:r>
            <a:endParaRPr lang="zh-CN" altLang="en-US"/>
          </a:p>
        </p:txBody>
      </p:sp>
      <p:pic>
        <p:nvPicPr>
          <p:cNvPr id="23" name="图片 22" descr="截屏2020-11-17 上午11.20.04"/>
          <p:cNvPicPr>
            <a:picLocks noChangeAspect="1"/>
          </p:cNvPicPr>
          <p:nvPr/>
        </p:nvPicPr>
        <p:blipFill>
          <a:blip r:embed="rId9"/>
          <a:srcRect l="19467" t="29270" r="4133" b="10506"/>
          <a:stretch>
            <a:fillRect/>
          </a:stretch>
        </p:blipFill>
        <p:spPr>
          <a:xfrm>
            <a:off x="98425" y="1534795"/>
            <a:ext cx="472440" cy="44196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23" idx="3"/>
          </p:cNvCxnSpPr>
          <p:nvPr/>
        </p:nvCxnSpPr>
        <p:spPr>
          <a:xfrm>
            <a:off x="570865" y="1755775"/>
            <a:ext cx="433705" cy="48133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截屏2020-11-17 上午11.23.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955" y="3836035"/>
            <a:ext cx="8241030" cy="3067050"/>
          </a:xfrm>
          <a:prstGeom prst="rect">
            <a:avLst/>
          </a:prstGeom>
        </p:spPr>
      </p:pic>
      <p:pic>
        <p:nvPicPr>
          <p:cNvPr id="5" name="图片 4" descr="截屏2020-11-17 上午11.12.28"/>
          <p:cNvPicPr>
            <a:picLocks noChangeAspect="1"/>
          </p:cNvPicPr>
          <p:nvPr/>
        </p:nvPicPr>
        <p:blipFill>
          <a:blip r:embed="rId2"/>
          <a:srcRect b="6583"/>
          <a:stretch>
            <a:fillRect/>
          </a:stretch>
        </p:blipFill>
        <p:spPr>
          <a:xfrm>
            <a:off x="401955" y="17145"/>
            <a:ext cx="7913370" cy="3937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常见用词</a:t>
            </a:r>
            <a:endParaRPr lang="zh-CN" altLang="en-US"/>
          </a:p>
          <a:p>
            <a:pPr lvl="1"/>
            <a:r>
              <a:rPr lang="en-US" altLang="zh-CN"/>
              <a:t>guided enhanced oriented  aware grounded</a:t>
            </a:r>
            <a:endParaRPr lang="en-US" altLang="zh-CN"/>
          </a:p>
          <a:p>
            <a:pPr lvl="0"/>
            <a:r>
              <a:rPr lang="en-US" altLang="zh-CN"/>
              <a:t>2020 </a:t>
            </a:r>
            <a:r>
              <a:rPr lang="zh-CN" altLang="en-US"/>
              <a:t>的趋势：</a:t>
            </a:r>
            <a:endParaRPr lang="zh-CN" altLang="en-US"/>
          </a:p>
          <a:p>
            <a:pPr lvl="1"/>
            <a:r>
              <a:rPr lang="zh-CN" altLang="en-US"/>
              <a:t>生成模型使用</a:t>
            </a:r>
            <a:r>
              <a:rPr lang="en-US" altLang="zh-CN"/>
              <a:t>transformer </a:t>
            </a:r>
            <a:r>
              <a:rPr lang="zh-CN" altLang="en-US"/>
              <a:t>或</a:t>
            </a:r>
            <a:r>
              <a:rPr lang="en-US" altLang="zh-CN"/>
              <a:t>bert</a:t>
            </a:r>
            <a:r>
              <a:rPr lang="zh-CN" altLang="en-US"/>
              <a:t>类</a:t>
            </a:r>
            <a:endParaRPr lang="zh-CN" altLang="en-US"/>
          </a:p>
          <a:p>
            <a:pPr lvl="1"/>
            <a:r>
              <a:rPr lang="zh-CN" altLang="en-US"/>
              <a:t>模糊知识和句子的边界（从对话数据外部引入一句话）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525" y="175260"/>
            <a:ext cx="10515600" cy="1325563"/>
          </a:xfrm>
        </p:spPr>
        <p:txBody>
          <a:bodyPr/>
          <a:p>
            <a:r>
              <a:rPr lang="zh-CN" altLang="en-US"/>
              <a:t>三篇文章框架对比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136525" y="1402080"/>
          <a:ext cx="11315065" cy="4719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975"/>
                <a:gridCol w="1287780"/>
                <a:gridCol w="1243330"/>
                <a:gridCol w="1494155"/>
                <a:gridCol w="1525270"/>
                <a:gridCol w="1525270"/>
                <a:gridCol w="1899285"/>
              </a:tblGrid>
              <a:tr h="643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检索方式、排序方式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二次排序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使用的检索结果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生成主结构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生成结合检索方式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最终答案选取</a:t>
                      </a:r>
                      <a:endParaRPr lang="zh-CN" altLang="en-US"/>
                    </a:p>
                  </a:txBody>
                  <a:tcPr/>
                </a:tc>
              </a:tr>
              <a:tr h="16383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An Ensemble of Retrieval-Based and Generation-Based Human-Computer Conversation Systems  </a:t>
                      </a:r>
                      <a:r>
                        <a:rPr lang="en-US" altLang="zh-CN" sz="1800">
                          <a:sym typeface="+mn-ea"/>
                        </a:rPr>
                        <a:t>IJCAI2018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inverted indexes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tf-idf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exemplar response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encoder-decoder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句向量拼接</a:t>
                      </a:r>
                      <a:r>
                        <a:rPr lang="en-US" altLang="zh-CN"/>
                        <a:t>+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attention+ copy</a:t>
                      </a:r>
                      <a:r>
                        <a:rPr lang="zh-CN" altLang="en-US"/>
                        <a:t>机制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multi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seq2seq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检索结果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生成结果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rerank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 sz="1800">
                          <a:sym typeface="+mn-ea"/>
                        </a:rPr>
                        <a:t>GBDT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Skeleton-to-response: Dialogue generation guided by retrieval memory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NAACL2019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Lucene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前</a:t>
                      </a: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Jaccard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Skeleton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encoder + decoder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gate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生成的答案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Exemplar Guided Neural Dialogue Generation  </a:t>
                      </a:r>
                      <a:r>
                        <a:rPr lang="en-US" altLang="zh-CN" sz="1800">
                          <a:sym typeface="+mn-ea"/>
                        </a:rPr>
                        <a:t>IJCAI2020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BM25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Latent Topic Inference.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exemplar response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encoder + decoder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生成的答案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9510" y="496570"/>
            <a:ext cx="10471785" cy="132588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An Ensemble of Retrieval-Based and Generation-Based Human-Computer Conversation Systems   </a:t>
            </a:r>
            <a:r>
              <a:rPr lang="en-US" altLang="zh-CN" sz="3200">
                <a:sym typeface="+mn-ea"/>
              </a:rPr>
              <a:t>IJCAI2018</a:t>
            </a:r>
            <a:endParaRPr lang="en-US" altLang="zh-CN" sz="3200">
              <a:sym typeface="+mn-ea"/>
            </a:endParaRPr>
          </a:p>
        </p:txBody>
      </p:sp>
      <p:graphicFrame>
        <p:nvGraphicFramePr>
          <p:cNvPr id="4" name="内容占位符 3">
            <a:hlinkClick r:id="rId1" action="ppaction://hlinkfile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11070" y="4239895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1524000" imgH="1524000" progId="Package">
                  <p:embed/>
                </p:oleObj>
              </mc:Choice>
              <mc:Fallback>
                <p:oleObj name="" showAsIcon="1" r:id="rId2" imgW="1524000" imgH="15240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1070" y="4239895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59510" y="1822450"/>
            <a:ext cx="92151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Yiping Song, Cheng-Te Li, Jian-Yun Nie, Ming Zhang, Dongyan Zhao, Rui Yan</a:t>
            </a:r>
            <a:endParaRPr lang="zh-CN" altLang="en-US" sz="2400"/>
          </a:p>
          <a:p>
            <a:r>
              <a:rPr lang="zh-CN" altLang="en-US" sz="2400"/>
              <a:t>北大 台湾成功大学 蒙特利尔大学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		</a:t>
            </a:r>
            <a:endParaRPr lang="en-US" altLang="zh-CN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An Ensemble of Retrieval-Based and Generation-Based Human-Computer Conversation Systems </a:t>
            </a:r>
            <a:r>
              <a:rPr lang="en-US" altLang="zh-CN" sz="2400">
                <a:sym typeface="+mn-ea"/>
              </a:rPr>
              <a:t>IJCAI2018</a:t>
            </a:r>
            <a:endParaRPr lang="en-US" altLang="zh-CN" sz="24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400" y="1508760"/>
            <a:ext cx="10617835" cy="4986020"/>
          </a:xfrm>
        </p:spPr>
        <p:txBody>
          <a:bodyPr>
            <a:noAutofit/>
          </a:bodyPr>
          <a:p>
            <a:r>
              <a:rPr lang="zh-CN" altLang="en-US" sz="2400"/>
              <a:t>动机：</a:t>
            </a:r>
            <a:endParaRPr lang="zh-CN" altLang="en-US" sz="2400"/>
          </a:p>
          <a:p>
            <a:pPr lvl="1"/>
            <a:r>
              <a:rPr lang="zh-CN" altLang="en-US" sz="2000"/>
              <a:t>当前的对话模型主要分为两种： retrieval-based and generation-based</a:t>
            </a:r>
            <a:r>
              <a:rPr lang="en-US" altLang="zh-CN" sz="2000"/>
              <a:t>.</a:t>
            </a:r>
            <a:endParaRPr lang="en-US" altLang="zh-CN" sz="2000"/>
          </a:p>
          <a:p>
            <a:pPr lvl="1"/>
            <a:r>
              <a:rPr lang="zh-CN" altLang="en-US" sz="2000"/>
              <a:t>Both ways have certain advantages but suffer from their own disadvantages.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/>
          </a:p>
          <a:p>
            <a:pPr lvl="1"/>
            <a:r>
              <a:rPr lang="zh-CN" altLang="en-US"/>
              <a:t>propose an ensemble of retrieval_based and generation-based conversation systems.</a:t>
            </a:r>
            <a:endParaRPr lang="zh-CN" altLang="en-US"/>
          </a:p>
        </p:txBody>
      </p:sp>
      <p:pic>
        <p:nvPicPr>
          <p:cNvPr id="6" name="图片 5" descr="截屏2020-11-15 下午5.09.5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560" y="2757170"/>
            <a:ext cx="8382635" cy="24892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591810" y="5217795"/>
            <a:ext cx="292100" cy="409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-31115"/>
            <a:ext cx="10515600" cy="1325563"/>
          </a:xfrm>
        </p:spPr>
        <p:txBody>
          <a:bodyPr>
            <a:noAutofit/>
          </a:bodyPr>
          <a:p>
            <a:r>
              <a:rPr lang="zh-CN" altLang="en-US" sz="2800">
                <a:sym typeface="+mn-ea"/>
              </a:rPr>
              <a:t>An Ensemble of Retrieval-Based and Generation-Based Human-Computer Conversation Systems </a:t>
            </a:r>
            <a:r>
              <a:rPr lang="en-US" altLang="zh-CN" sz="2800">
                <a:sym typeface="+mn-ea"/>
              </a:rPr>
              <a:t>IJCAI2018</a:t>
            </a:r>
            <a:br>
              <a:rPr lang="en-US" altLang="zh-CN" sz="2800">
                <a:sym typeface="+mn-ea"/>
              </a:rPr>
            </a:br>
            <a:endParaRPr lang="en-US" altLang="zh-CN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741170"/>
            <a:ext cx="10515600" cy="4351338"/>
          </a:xfrm>
        </p:spPr>
        <p:txBody>
          <a:bodyPr/>
          <a:p>
            <a:r>
              <a:rPr lang="zh-CN" altLang="en-US" sz="2400"/>
              <a:t>怎么做：</a:t>
            </a:r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966595" y="823595"/>
          <a:ext cx="9719945" cy="302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10"/>
                <a:gridCol w="8141335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module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 </a:t>
                      </a:r>
                      <a:r>
                        <a:rPr lang="zh-CN" altLang="en-US" sz="2000"/>
                        <a:t>功能</a:t>
                      </a:r>
                      <a:endParaRPr lang="zh-CN" altLang="en-US" sz="200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retrieval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search for k candidate replies。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</a:tr>
              <a:tr h="5213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inte</a:t>
                      </a:r>
                      <a:r>
                        <a:rPr lang="en-US" altLang="zh-CN" sz="2000">
                          <a:sym typeface="+mn-ea"/>
                        </a:rPr>
                        <a:t>gration 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integrate retrieved replies into the Seq2Seq generation process.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/>
                </a:tc>
              </a:tr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generation 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/>
                      <a:r>
                        <a:rPr lang="en-US" altLang="zh-CN" sz="2000">
                          <a:sym typeface="+mn-ea"/>
                        </a:rPr>
                        <a:t>generate a reply via the multi-seq2seq generator based on the query and k retrieved replies.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/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re-ranker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 re-evaluate the retrieved replies and the newly generated reply so that more meaningful replies with abundant information would stand out.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截屏2020-11-15 下午10.22.5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6480" y="3361055"/>
            <a:ext cx="778256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800">
                <a:sym typeface="+mn-ea"/>
              </a:rPr>
              <a:t>An Ensemble of Retrieval-Based and Generation-Based Human-Computer Conversation Systems </a:t>
            </a:r>
            <a:r>
              <a:rPr lang="en-US" altLang="zh-CN" sz="2800">
                <a:sym typeface="+mn-ea"/>
              </a:rPr>
              <a:t>IJCAI2018</a:t>
            </a:r>
            <a:endParaRPr lang="en-US" altLang="zh-CN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retrieval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/>
              <a:t>source</a:t>
            </a:r>
            <a:r>
              <a:rPr lang="zh-CN" altLang="en-US"/>
              <a:t>：collect huge amounts of conversational corpora from on-line chatting platforms</a:t>
            </a:r>
            <a:endParaRPr lang="zh-CN" altLang="en-US"/>
          </a:p>
          <a:p>
            <a:pPr lvl="1"/>
            <a:r>
              <a:rPr lang="zh-CN" altLang="en-US"/>
              <a:t>retrieval process： off-line、 inverted indexes、 Lucene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检索系统提供多个答案，并根据语义匹配程度对其进行评分。我们保留top-k答复以供进一步处理。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8365" y="3419475"/>
            <a:ext cx="1145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query q</a:t>
            </a:r>
            <a:endParaRPr lang="en-US" altLang="zh-CN" sz="2000"/>
          </a:p>
        </p:txBody>
      </p:sp>
      <p:sp>
        <p:nvSpPr>
          <p:cNvPr id="5" name="右箭头 4"/>
          <p:cNvSpPr/>
          <p:nvPr/>
        </p:nvSpPr>
        <p:spPr>
          <a:xfrm>
            <a:off x="2190115" y="3522345"/>
            <a:ext cx="505460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2992755" y="3420110"/>
            <a:ext cx="321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extract keywords</a:t>
            </a:r>
            <a:endParaRPr lang="en-US" altLang="zh-CN" sz="2000"/>
          </a:p>
        </p:txBody>
      </p:sp>
      <p:sp>
        <p:nvSpPr>
          <p:cNvPr id="7" name="右箭头 6"/>
          <p:cNvSpPr/>
          <p:nvPr/>
        </p:nvSpPr>
        <p:spPr>
          <a:xfrm>
            <a:off x="5456555" y="3521710"/>
            <a:ext cx="505460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6205855" y="3418840"/>
            <a:ext cx="3822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get tf-idf as retrieval schema</a:t>
            </a:r>
            <a:endParaRPr lang="en-US" altLang="zh-CN" sz="2000"/>
          </a:p>
        </p:txBody>
      </p:sp>
      <p:sp>
        <p:nvSpPr>
          <p:cNvPr id="10" name="文本框 9"/>
          <p:cNvSpPr txBox="1"/>
          <p:nvPr/>
        </p:nvSpPr>
        <p:spPr>
          <a:xfrm>
            <a:off x="7739380" y="4121785"/>
            <a:ext cx="44589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 search the most relevant q∗ in database.</a:t>
            </a:r>
            <a:endParaRPr lang="zh-CN" altLang="en-US" sz="2000"/>
          </a:p>
        </p:txBody>
      </p:sp>
      <p:sp>
        <p:nvSpPr>
          <p:cNvPr id="11" name="右箭头 10"/>
          <p:cNvSpPr/>
          <p:nvPr/>
        </p:nvSpPr>
        <p:spPr>
          <a:xfrm flipH="1">
            <a:off x="7190105" y="4363720"/>
            <a:ext cx="3562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2" name="右箭头 11"/>
          <p:cNvSpPr/>
          <p:nvPr/>
        </p:nvSpPr>
        <p:spPr>
          <a:xfrm rot="5400000">
            <a:off x="9585325" y="3715385"/>
            <a:ext cx="208280" cy="208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2362835" y="4121785"/>
            <a:ext cx="47269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 associated r∗ of q∗ will be returned as the output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992505" y="4276090"/>
            <a:ext cx="1041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&lt;q,r*&gt;</a:t>
            </a:r>
            <a:endParaRPr lang="en-US" altLang="zh-CN" sz="2000"/>
          </a:p>
        </p:txBody>
      </p:sp>
      <p:sp>
        <p:nvSpPr>
          <p:cNvPr id="16" name="右箭头 15"/>
          <p:cNvSpPr/>
          <p:nvPr/>
        </p:nvSpPr>
        <p:spPr>
          <a:xfrm flipH="1">
            <a:off x="1976755" y="4377690"/>
            <a:ext cx="386080" cy="194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"/>
            <a:ext cx="10515600" cy="1325563"/>
          </a:xfrm>
        </p:spPr>
        <p:txBody>
          <a:bodyPr>
            <a:noAutofit/>
          </a:bodyPr>
          <a:p>
            <a:r>
              <a:rPr lang="zh-CN" altLang="en-US" sz="2800">
                <a:sym typeface="+mn-ea"/>
              </a:rPr>
              <a:t>An Ensemble of Retrieval-Based and Generation-Based Human-Computer Conversation Systems </a:t>
            </a:r>
            <a:r>
              <a:rPr lang="en-US" altLang="zh-CN" sz="2800">
                <a:sym typeface="+mn-ea"/>
              </a:rPr>
              <a:t>IJCAI2018</a:t>
            </a:r>
            <a:endParaRPr lang="en-US" altLang="zh-CN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9601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inte</a:t>
            </a:r>
            <a:r>
              <a:rPr lang="en-US" altLang="zh-CN">
                <a:sym typeface="+mn-ea"/>
              </a:rPr>
              <a:t>gration</a:t>
            </a:r>
            <a:r>
              <a:rPr lang="zh-CN" altLang="en-US">
                <a:sym typeface="+mn-ea"/>
              </a:rPr>
              <a:t>：Two-level </a:t>
            </a:r>
            <a:r>
              <a:rPr lang="en-US" altLang="zh-CN">
                <a:sym typeface="+mn-ea"/>
              </a:rPr>
              <a:t>attention + copy</a:t>
            </a:r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5260" y="1607185"/>
          <a:ext cx="2791460" cy="467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15"/>
                <a:gridCol w="1668145"/>
              </a:tblGrid>
              <a:tr h="447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Two-level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/>
                </a:tc>
              </a:tr>
              <a:tr h="2016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sentence-level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assign different importance of each retrieved replies</a:t>
                      </a:r>
                      <a:endParaRPr lang="zh-CN" altLang="en-US"/>
                    </a:p>
                  </a:txBody>
                  <a:tcPr/>
                </a:tc>
              </a:tr>
              <a:tr h="20161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character-level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measure different importance to each word in retrieved replies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截屏2020-11-15 下午10.09.5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966" r="11807" b="18148"/>
          <a:stretch>
            <a:fillRect/>
          </a:stretch>
        </p:blipFill>
        <p:spPr>
          <a:xfrm>
            <a:off x="2966720" y="1848485"/>
            <a:ext cx="9222740" cy="410400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7566660" y="3664585"/>
            <a:ext cx="3359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27595" y="3664585"/>
            <a:ext cx="823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linear</a:t>
            </a:r>
            <a:endParaRPr lang="en-US" altLang="zh-CN"/>
          </a:p>
        </p:txBody>
      </p:sp>
      <p:pic>
        <p:nvPicPr>
          <p:cNvPr id="8" name="图片 7" descr="截屏2020-11-16 下午4.46.0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8618"/>
          <a:stretch>
            <a:fillRect/>
          </a:stretch>
        </p:blipFill>
        <p:spPr>
          <a:xfrm>
            <a:off x="7329805" y="789940"/>
            <a:ext cx="4144010" cy="1223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72390"/>
            <a:ext cx="10515600" cy="1325563"/>
          </a:xfrm>
        </p:spPr>
        <p:txBody>
          <a:bodyPr>
            <a:noAutofit/>
          </a:bodyPr>
          <a:p>
            <a:r>
              <a:rPr lang="zh-CN" altLang="en-US" sz="2800">
                <a:sym typeface="+mn-ea"/>
              </a:rPr>
              <a:t>An Ensemble of Retrieval-Based and Generation-Based Human-Computer Conversation Systems </a:t>
            </a:r>
            <a:r>
              <a:rPr lang="en-US" altLang="zh-CN" sz="2800">
                <a:sym typeface="+mn-ea"/>
              </a:rPr>
              <a:t>IJCAI2018</a:t>
            </a:r>
            <a:endParaRPr lang="en-US" altLang="zh-CN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6760" y="918845"/>
            <a:ext cx="10515600" cy="4351338"/>
          </a:xfrm>
        </p:spPr>
        <p:txBody>
          <a:bodyPr/>
          <a:p>
            <a:r>
              <a:rPr lang="zh-CN" altLang="en-US"/>
              <a:t>最后一步Re-ranker：</a:t>
            </a:r>
            <a:endParaRPr lang="zh-CN" altLang="en-US"/>
          </a:p>
          <a:p>
            <a:pPr lvl="1"/>
            <a:r>
              <a:rPr lang="en-US" altLang="zh-CN"/>
              <a:t> Gradient Boosting Decision Tree (GBDT)</a:t>
            </a:r>
            <a:endParaRPr lang="en-US" altLang="zh-CN"/>
          </a:p>
          <a:p>
            <a:pPr lvl="1"/>
            <a:r>
              <a:rPr lang="en-US" altLang="zh-CN"/>
              <a:t>Term similarity.Entity similarity.Topic similarity.Statistical Machine Translation.Length.Fluency.</a:t>
            </a:r>
            <a:endParaRPr lang="en-US" altLang="zh-CN"/>
          </a:p>
          <a:p>
            <a:pPr lvl="0"/>
            <a:r>
              <a:rPr lang="en-US" altLang="zh-CN"/>
              <a:t>Case study:</a:t>
            </a:r>
            <a:endParaRPr lang="en-US" altLang="zh-CN"/>
          </a:p>
        </p:txBody>
      </p:sp>
      <p:pic>
        <p:nvPicPr>
          <p:cNvPr id="4" name="图片 3" descr="截屏2020-11-16 下午5.17.43"/>
          <p:cNvPicPr>
            <a:picLocks noChangeAspect="1"/>
          </p:cNvPicPr>
          <p:nvPr/>
        </p:nvPicPr>
        <p:blipFill>
          <a:blip r:embed="rId1"/>
          <a:srcRect b="14845"/>
          <a:stretch>
            <a:fillRect/>
          </a:stretch>
        </p:blipFill>
        <p:spPr>
          <a:xfrm>
            <a:off x="3136900" y="2768600"/>
            <a:ext cx="7349490" cy="39471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UNIT_TABLE_BEAUTIFY" val="smartTable{b5d4d6d5-5281-4fc6-9c99-59adc9b85d90}"/>
</p:tagLst>
</file>

<file path=ppt/tags/tag11.xml><?xml version="1.0" encoding="utf-8"?>
<p:tagLst xmlns:p="http://schemas.openxmlformats.org/presentationml/2006/main">
  <p:tag name="KSO_WM_UNIT_TABLE_BEAUTIFY" val="smartTable{6788b179-5da9-4394-8d41-586133f05505}"/>
</p:tagLst>
</file>

<file path=ppt/tags/tag12.xml><?xml version="1.0" encoding="utf-8"?>
<p:tagLst xmlns:p="http://schemas.openxmlformats.org/presentationml/2006/main">
  <p:tag name="KSO_WM_UNIT_TABLE_BEAUTIFY" val="smartTable{5a9b4830-738c-4113-8b70-b0125bbd5da6}"/>
</p:tagLst>
</file>

<file path=ppt/tags/tag13.xml><?xml version="1.0" encoding="utf-8"?>
<p:tagLst xmlns:p="http://schemas.openxmlformats.org/presentationml/2006/main">
  <p:tag name="KSO_WM_UNIT_TABLE_BEAUTIFY" val="smartTable{0e6b5204-3bcc-49ae-a449-4617aba2e499}"/>
</p:tagLst>
</file>

<file path=ppt/tags/tag14.xml><?xml version="1.0" encoding="utf-8"?>
<p:tagLst xmlns:p="http://schemas.openxmlformats.org/presentationml/2006/main">
  <p:tag name="KSO_WM_UNIT_TABLE_BEAUTIFY" val="smartTable{8eafeb16-5f20-4bef-bace-0d01d8ee9722}"/>
</p:tagLst>
</file>

<file path=ppt/tags/tag15.xml><?xml version="1.0" encoding="utf-8"?>
<p:tagLst xmlns:p="http://schemas.openxmlformats.org/presentationml/2006/main">
  <p:tag name="KSO_WM_UNIT_TABLE_BEAUTIFY" val="smartTable{4e22372c-92d1-44da-932b-7b9857759d28}"/>
</p:tagLst>
</file>

<file path=ppt/tags/tag16.xml><?xml version="1.0" encoding="utf-8"?>
<p:tagLst xmlns:p="http://schemas.openxmlformats.org/presentationml/2006/main">
  <p:tag name="KSO_WM_UNIT_TABLE_BEAUTIFY" val="smartTable{e9d9c5fb-223d-4e49-93b8-886c69212c18}"/>
</p:tagLst>
</file>

<file path=ppt/tags/tag17.xml><?xml version="1.0" encoding="utf-8"?>
<p:tagLst xmlns:p="http://schemas.openxmlformats.org/presentationml/2006/main">
  <p:tag name="KSO_WM_UNIT_TABLE_BEAUTIFY" val="smartTable{66da525f-b4fa-4f3d-8e9c-e5320c3392d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ABLE_BEAUTIFY" val="smartTable{c14cab04-08d0-436d-ac16-5665f961531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8216</Words>
  <Application>WPS 演示</Application>
  <PresentationFormat>宽屏</PresentationFormat>
  <Paragraphs>456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方正书宋_GBK</vt:lpstr>
      <vt:lpstr>Wingdings</vt:lpstr>
      <vt:lpstr>微软雅黑</vt:lpstr>
      <vt:lpstr>汉仪旗黑</vt:lpstr>
      <vt:lpstr>Calibri Light</vt:lpstr>
      <vt:lpstr>Helvetica Neue</vt:lpstr>
      <vt:lpstr>Calibri</vt:lpstr>
      <vt:lpstr>宋体</vt:lpstr>
      <vt:lpstr>汉仪书宋二KW</vt:lpstr>
      <vt:lpstr>Arial Unicode MS</vt:lpstr>
      <vt:lpstr>宋体-简</vt:lpstr>
      <vt:lpstr>冬青黑体简体中文</vt:lpstr>
      <vt:lpstr>Office 主题</vt:lpstr>
      <vt:lpstr>Package</vt:lpstr>
      <vt:lpstr>Package</vt:lpstr>
      <vt:lpstr>Package</vt:lpstr>
      <vt:lpstr>Retrieval based dialogue generation</vt:lpstr>
      <vt:lpstr>Hybrid Retrieval-Generation</vt:lpstr>
      <vt:lpstr>三篇文章框架对比</vt:lpstr>
      <vt:lpstr>An Ensemble of Retrieval-Based and Generation-Based Human-Computer Conversation Systems   IJCAI2018</vt:lpstr>
      <vt:lpstr>An Ensemble of Retrieval-Based and Generation-Based Human-Computer Conversation Systems IJCAI2018</vt:lpstr>
      <vt:lpstr>An Ensemble of Retrieval-Based and Generation-Based Human-Computer Conversation Systems IJCAI2018 </vt:lpstr>
      <vt:lpstr>An Ensemble of Retrieval-Based and Generation-Based Human-Computer Conversation Systems IJCAI2018</vt:lpstr>
      <vt:lpstr>An Ensemble of Retrieval-Based and Generation-Based Human-Computer Conversation Systems IJCAI2018</vt:lpstr>
      <vt:lpstr>An Ensemble of Retrieval-Based and Generation-Based Human-Computer Conversation Systems IJCAI2018</vt:lpstr>
      <vt:lpstr>An Ensemble of Retrieval-Based and Generation-Based Human-Computer Conversation Systems IJCAI2018 </vt:lpstr>
      <vt:lpstr>Skeleton-to-response: Dialogue generation guided by retrieval memory NAACL2019</vt:lpstr>
      <vt:lpstr>Skeleton-to-response: Dialogue generation guided by retrieval memory NAACL2019 </vt:lpstr>
      <vt:lpstr>Skeleton-to-response: Dialogue generation guided by retrieval memory  NAACL2019</vt:lpstr>
      <vt:lpstr>Skeleton-to-response: Dialogue generation guided by retrieval memory  NAACL2019</vt:lpstr>
      <vt:lpstr>skeleton generator</vt:lpstr>
      <vt:lpstr>PowerPoint 演示文稿</vt:lpstr>
      <vt:lpstr>Skeleton-to-response: Dialogue generation guided by retrieval memory NAACL2019 </vt:lpstr>
      <vt:lpstr>Skeleton-to-response: Dialogue generation guided by retrieval memory NAACL2019 </vt:lpstr>
      <vt:lpstr>Skeleton-to-response: Dialogue generation guided by retrieval memory NAACL2019 </vt:lpstr>
      <vt:lpstr>Exemplar Guided Neural Dialogue Generation IJCAI2020</vt:lpstr>
      <vt:lpstr>Exemplar Guided Neural Dialogue Generation IJCAI2020</vt:lpstr>
      <vt:lpstr>Exemplar Guided Neural Dialogue Generation  IJCAI2020</vt:lpstr>
      <vt:lpstr>Exemplar Guided Neural Dialogue Generation  IJCAI2020  </vt:lpstr>
      <vt:lpstr>Exemplar Guided Neural Dialogue Generation  IJCAI2020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tina</dc:creator>
  <cp:lastModifiedBy>tina</cp:lastModifiedBy>
  <cp:revision>24</cp:revision>
  <dcterms:created xsi:type="dcterms:W3CDTF">2020-11-17T07:53:36Z</dcterms:created>
  <dcterms:modified xsi:type="dcterms:W3CDTF">2020-11-17T07:53:36Z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